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43307-78DB-49AB-8E46-276C5B6EB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D4C161-98F4-4277-9254-71A027193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A73CD-A45B-4032-999E-A1C2E444A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60D587-BCF7-4FF6-9FB5-128C9846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B9F49-58EA-478E-B872-52A6345AD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67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F9230-FE9B-4DAD-9BFC-0A7051FBF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C8BAEE-5696-40F3-B73A-92D8A97D2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744C1D-60BD-46E3-A67A-7DE52E57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A064F0-6A00-4A21-949D-8C43BB8E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AC8075-CBB0-493B-9071-1A233F0C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1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50295A2-C84E-4233-8A6B-A04DE07ED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F59E14-F6A4-4E13-91D6-968E457ED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92068A-E455-42FC-89E6-9F36197C9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18107-68C8-43AE-9C04-C0F118EDB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78C765-E964-4FD2-B2CB-1551F2A8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12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F907C-F1F5-485E-B6BC-2515DCF79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938FA9-392E-41A4-9EFD-7DB57BC1C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48CB97-A17E-4653-974B-7CC2C823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FBD1BA-00F8-4001-80DD-6AC69F44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A79FC3-020F-4ED2-BE0D-23C51E56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54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AE540-CD71-4B30-AEDF-258165431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3BECD53-4A71-49B2-8531-365244162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A19900-58E2-4219-9267-3CD29252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66A666-B82A-4091-8610-97F8E6A3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CCBC53-0BD4-4EA6-BD85-244B5AD28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56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9ADC5-6284-45CB-B993-4F0FAB2C1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FC6B0C-A584-4A13-A8BB-2AF2238BA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035C84C-7272-44E9-B8C6-C3452AB5D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C49BC8-04DF-473E-9367-1D6473720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EE5970-E5F6-4CEB-AE85-8858750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F330F1-D1AE-4597-814D-BF3B64E3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4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44875-B887-4354-A12A-BB26D1416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9EBE46-5EA0-4507-B542-DC6B2E439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AB6721A-F333-4A1E-B207-816D161B5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C5AF646-ED19-4FA7-9BC9-4209E14A5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88009DB-C9DE-43A4-857B-F83DA8A66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73AE766-56F1-4028-A97B-582FABFD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A1B2D9-ECC7-4953-B056-8F26DD7E4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BD6FB7D-4A1E-4B07-9790-74832A64F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74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BBECD-DAB5-4A72-A3BE-992D3AB9E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E83FA7-3AAF-4CA4-9445-AF46B0FEE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A51185-6301-4E47-9886-75C69230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95A0FF-1574-477F-A901-C68403CA8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627FD9D-5909-48AF-A26E-80269C593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76A209-749E-406D-959A-D0A8F525C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2A3C13-0E6A-4D56-96E5-043390B68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3C3EA-FAE1-49D1-9219-0AF818E5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1B72D-11D7-4998-99EE-F17566149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F3F030E-DE6A-431D-B656-8D32CA10C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0AF598-B383-43DC-8C1F-E21B651C7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2CB613-B24E-4E24-96AB-59A33C73F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38FCD6-FF8B-4E50-94A1-E67381C6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4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58A11-0949-4CEA-8383-A80CC5F37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7D28D9F-9B51-46EF-946F-AE0DCCE56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A2B985C-0E09-4FF2-A724-91BB96B5D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2B7BEF-E911-4C76-BCEA-D099AC0E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05F2C-E2FF-4ACD-B5B7-AF0402657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D635D7-FC9A-4E11-9E0B-9CC62118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21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D66D809-9D83-4FBF-971A-87D605F95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F525FD-A257-4AD3-B3C1-04E03334E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DAE989-2400-4E92-BA54-459869E11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59A4-F837-41F0-876E-5CF40EF10FB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B0F952-83F7-4D82-8D7C-A37FE708E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3D7DBA-4FD1-4776-9364-A9976B126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48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Spojovací výrazy </a:t>
            </a:r>
            <a:br>
              <a:rPr lang="cs-CZ" sz="60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</a:br>
            <a:r>
              <a:rPr lang="cs-CZ" sz="60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v souvětí</a:t>
            </a:r>
          </a:p>
        </p:txBody>
      </p:sp>
    </p:spTree>
    <p:extLst>
      <p:ext uri="{BB962C8B-B14F-4D97-AF65-F5344CB8AC3E}">
        <p14:creationId xmlns:p14="http://schemas.microsoft.com/office/powerpoint/2010/main" val="372361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Spojovací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						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528C064-4E34-4DCB-B348-F53AC0567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30489"/>
              </p:ext>
            </p:extLst>
          </p:nvPr>
        </p:nvGraphicFramePr>
        <p:xfrm>
          <a:off x="899592" y="2348880"/>
          <a:ext cx="7344816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632100056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3710323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souřadicí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podřadicí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17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spojují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připojují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354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věty ve vztahu souřadnosti</a:t>
                      </a:r>
                    </a:p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(věty hlavní nebo souřadně spojené věty vedlejší)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větu závislou (vedlejší)</a:t>
                      </a:r>
                    </a:p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k větě řídící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40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jednotlivé členy několikanásobného větného členu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784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92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65127"/>
            <a:ext cx="8229600" cy="831626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Spojky souřadicí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3"/>
            <a:ext cx="8229600" cy="46805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spojují-li věty, stojí zpravidla mezi nimi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před spojkami 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a, i , ani, nebo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se ve slučovacím poměru čárka nepíše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ve všech ostatních případech se před souřadicím spojovacím výrazem čárka píše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5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Spojky podřadicí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93608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připojují  vedlejší větu k větě řídící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stojí zpravidla na začátku vedlejší věty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je-li tato věta první větou v souvětí, může stát 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  podřadicí spojka na začátku souvětí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před podřadicími spojkami vždy píšeme čárku</a:t>
            </a:r>
          </a:p>
        </p:txBody>
      </p:sp>
    </p:spTree>
    <p:extLst>
      <p:ext uri="{BB962C8B-B14F-4D97-AF65-F5344CB8AC3E}">
        <p14:creationId xmlns:p14="http://schemas.microsoft.com/office/powerpoint/2010/main" val="399884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Spojovací výrazy souřadicí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139099"/>
              </p:ext>
            </p:extLst>
          </p:nvPr>
        </p:nvGraphicFramePr>
        <p:xfrm>
          <a:off x="628650" y="1484784"/>
          <a:ext cx="7886700" cy="489654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3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78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slučovací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a, i,  ani, nebo, též, také, pak, jednak – jednak, ani – ani, i – i, hned – hned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696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stupňovací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ba, ba i, ba ani, dokonce</a:t>
                      </a:r>
                      <a:r>
                        <a:rPr lang="cs-CZ" sz="2000" b="1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(i), nejen – ale i (nýbrž i),</a:t>
                      </a:r>
                    </a:p>
                    <a:p>
                      <a:r>
                        <a:rPr lang="cs-CZ" sz="2000" b="1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nejen – dokonce i</a:t>
                      </a:r>
                      <a:endParaRPr lang="cs-CZ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696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odporovací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ale, avšak, však, jenže, jenomže, nýbrž, naopak,</a:t>
                      </a:r>
                    </a:p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sice - ale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vylučovací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nebo, anebo, či, jinak, buď – (a)nebo, buď – či</a:t>
                      </a:r>
                    </a:p>
                    <a:p>
                      <a:endParaRPr lang="cs-CZ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příčinné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neboť, vždyť,</a:t>
                      </a:r>
                      <a:r>
                        <a:rPr lang="cs-CZ" sz="2000" b="1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totiž, však také</a:t>
                      </a:r>
                    </a:p>
                    <a:p>
                      <a:endParaRPr lang="cs-CZ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důsledkové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proto, (a) tedy, (a) tudíž, a tak</a:t>
                      </a:r>
                    </a:p>
                    <a:p>
                      <a:pPr marL="0" indent="0">
                        <a:buNone/>
                      </a:pPr>
                      <a:endParaRPr lang="cs-CZ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413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Spojovací výrazy podřadicí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355915"/>
              </p:ext>
            </p:extLst>
          </p:nvPr>
        </p:nvGraphicFramePr>
        <p:xfrm>
          <a:off x="628650" y="1556792"/>
          <a:ext cx="7886700" cy="460851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115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1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1507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spojky podřadicí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aby, jakmile, až, než, nežli, zatímco, když, kdyby, pokud, protože, poněvadž, jelikož, jestliže, -</a:t>
                      </a:r>
                      <a:r>
                        <a:rPr lang="cs-CZ" sz="24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li</a:t>
                      </a:r>
                      <a:r>
                        <a:rPr lang="cs-CZ" sz="24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, přestože, ačkoli, třebaže, i když, i kdyby, ač, že</a:t>
                      </a:r>
                      <a:endParaRPr lang="cs-CZ" sz="24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503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vztažná zájmena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kdo, co, jaký, který, čí, jenž </a:t>
                      </a:r>
                    </a:p>
                    <a:p>
                      <a:endParaRPr lang="cs-CZ" sz="24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3503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vztažná příslovce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kde, kam, odkud, kudy, kdy, odkdy, dokdy, až, proč, jak – tak, jak, jako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06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19814" cy="78537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Doplň spojovací výrazy a označ je (S), (P)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5242" y="1472238"/>
            <a:ext cx="8229600" cy="4716046"/>
          </a:xfrm>
        </p:spPr>
        <p:txBody>
          <a:bodyPr>
            <a:normAutofit/>
          </a:bodyPr>
          <a:lstStyle/>
          <a:p>
            <a:r>
              <a:rPr lang="cs-CZ" sz="2800" dirty="0"/>
              <a:t>Věřili jsme,_______ (     )budete úspěšní.</a:t>
            </a:r>
          </a:p>
          <a:p>
            <a:r>
              <a:rPr lang="cs-CZ" sz="2800" dirty="0"/>
              <a:t>Objednáme letenky,______ /(    )cestu odložíme?</a:t>
            </a:r>
          </a:p>
          <a:p>
            <a:r>
              <a:rPr lang="cs-CZ" sz="2800" dirty="0"/>
              <a:t>Smluvili si schůzky na sobotu,____________(    )celý týden neměli čas.</a:t>
            </a:r>
          </a:p>
          <a:p>
            <a:r>
              <a:rPr lang="cs-CZ" sz="2800" dirty="0"/>
              <a:t>Silnice byla kluzká,__________ (    )jsme jeli pomalu.</a:t>
            </a:r>
          </a:p>
          <a:p>
            <a:r>
              <a:rPr lang="cs-CZ" sz="2800" dirty="0"/>
              <a:t>__________(   )se setmělo, rozsvítily se lampy.</a:t>
            </a:r>
          </a:p>
          <a:p>
            <a:r>
              <a:rPr lang="cs-CZ" sz="2800" dirty="0"/>
              <a:t>Zdá se vám, _______(    )   rozhodčí nebyl nestranný.</a:t>
            </a:r>
          </a:p>
          <a:p>
            <a:r>
              <a:rPr lang="cs-CZ" sz="2800" dirty="0"/>
              <a:t>Všichni Janě radili,____ (   )smlouvu vypověděla.</a:t>
            </a:r>
          </a:p>
          <a:p>
            <a:r>
              <a:rPr lang="cs-CZ" sz="2800" dirty="0"/>
              <a:t>Neposlechl,________ (   )jsme ho varovali.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551846" y="1496283"/>
            <a:ext cx="699507" cy="36004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že</a:t>
            </a:r>
          </a:p>
        </p:txBody>
      </p:sp>
      <p:sp>
        <p:nvSpPr>
          <p:cNvPr id="5" name="Ovál 4"/>
          <p:cNvSpPr/>
          <p:nvPr/>
        </p:nvSpPr>
        <p:spPr>
          <a:xfrm>
            <a:off x="3962090" y="5283453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6" name="Ovál 5"/>
          <p:cNvSpPr/>
          <p:nvPr/>
        </p:nvSpPr>
        <p:spPr>
          <a:xfrm>
            <a:off x="3851920" y="4309004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7" name="Ovál 6"/>
          <p:cNvSpPr/>
          <p:nvPr/>
        </p:nvSpPr>
        <p:spPr>
          <a:xfrm>
            <a:off x="2555776" y="3761930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8" name="Ovál 7"/>
          <p:cNvSpPr/>
          <p:nvPr/>
        </p:nvSpPr>
        <p:spPr>
          <a:xfrm>
            <a:off x="5313809" y="3232189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</a:t>
            </a:r>
          </a:p>
        </p:txBody>
      </p:sp>
      <p:sp>
        <p:nvSpPr>
          <p:cNvPr id="9" name="Ovál 8"/>
          <p:cNvSpPr/>
          <p:nvPr/>
        </p:nvSpPr>
        <p:spPr>
          <a:xfrm>
            <a:off x="7207800" y="2449895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10" name="Ovál 9"/>
          <p:cNvSpPr/>
          <p:nvPr/>
        </p:nvSpPr>
        <p:spPr>
          <a:xfrm>
            <a:off x="4970347" y="1886508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</a:t>
            </a:r>
          </a:p>
        </p:txBody>
      </p:sp>
      <p:sp>
        <p:nvSpPr>
          <p:cNvPr id="11" name="Ovál 10"/>
          <p:cNvSpPr/>
          <p:nvPr/>
        </p:nvSpPr>
        <p:spPr>
          <a:xfrm>
            <a:off x="3781851" y="1450778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851920" y="1980926"/>
            <a:ext cx="792088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nebo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333109" y="2401214"/>
            <a:ext cx="1304528" cy="4320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protože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728458" y="3239121"/>
            <a:ext cx="1096888" cy="4320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a proto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097593" y="3830261"/>
            <a:ext cx="1152128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Když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753819" y="4304564"/>
            <a:ext cx="792088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že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278809" y="4807386"/>
            <a:ext cx="720080" cy="33328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aby</a:t>
            </a:r>
          </a:p>
        </p:txBody>
      </p:sp>
      <p:sp>
        <p:nvSpPr>
          <p:cNvPr id="18" name="Ovál 17"/>
          <p:cNvSpPr/>
          <p:nvPr/>
        </p:nvSpPr>
        <p:spPr>
          <a:xfrm>
            <a:off x="4171970" y="4773694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504339" y="5283453"/>
            <a:ext cx="1152128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i když</a:t>
            </a:r>
          </a:p>
        </p:txBody>
      </p:sp>
    </p:spTree>
    <p:extLst>
      <p:ext uri="{BB962C8B-B14F-4D97-AF65-F5344CB8AC3E}">
        <p14:creationId xmlns:p14="http://schemas.microsoft.com/office/powerpoint/2010/main" val="153217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accent4">
                    <a:lumMod val="75000"/>
                  </a:schemeClr>
                </a:solidFill>
              </a:rPr>
              <a:t>Spoj věty do souvětí souřadicími spojovacími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88839"/>
            <a:ext cx="7886700" cy="418812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/>
              <a:t>Večery se zdály nekonečné.             Slunce brzy zapadalo.</a:t>
            </a:r>
          </a:p>
          <a:p>
            <a:pPr marL="0" indent="0">
              <a:buNone/>
            </a:pPr>
            <a:r>
              <a:rPr lang="cs-CZ" sz="2400" dirty="0"/>
              <a:t>Večery se zdály nekonečné, </a:t>
            </a:r>
            <a:r>
              <a:rPr lang="cs-CZ" sz="2400" dirty="0">
                <a:solidFill>
                  <a:srgbClr val="FF0000"/>
                </a:solidFill>
              </a:rPr>
              <a:t>neboť</a:t>
            </a:r>
            <a:r>
              <a:rPr lang="cs-CZ" sz="2400" dirty="0"/>
              <a:t> slunce brzy zapadalo.</a:t>
            </a:r>
          </a:p>
          <a:p>
            <a:pPr marL="0" indent="0">
              <a:buNone/>
            </a:pPr>
            <a:r>
              <a:rPr lang="cs-CZ" sz="2400" dirty="0"/>
              <a:t>Několikrát jsme ho varovali.	        Neposlechl.</a:t>
            </a:r>
          </a:p>
          <a:p>
            <a:pPr marL="0" indent="0">
              <a:buNone/>
            </a:pPr>
            <a:r>
              <a:rPr lang="cs-CZ" sz="2400" dirty="0"/>
              <a:t>Několikrát jsme ho varovali</a:t>
            </a:r>
            <a:r>
              <a:rPr lang="cs-CZ" sz="2400" dirty="0">
                <a:solidFill>
                  <a:schemeClr val="tx1"/>
                </a:solidFill>
              </a:rPr>
              <a:t>,</a:t>
            </a:r>
            <a:r>
              <a:rPr lang="cs-CZ" sz="2400" dirty="0">
                <a:solidFill>
                  <a:srgbClr val="FF0000"/>
                </a:solidFill>
              </a:rPr>
              <a:t> ale  </a:t>
            </a:r>
            <a:r>
              <a:rPr lang="cs-CZ" sz="2400" dirty="0"/>
              <a:t>neposlechl.</a:t>
            </a:r>
          </a:p>
          <a:p>
            <a:pPr marL="0" indent="0">
              <a:buNone/>
            </a:pPr>
            <a:r>
              <a:rPr lang="cs-CZ" sz="2400" dirty="0"/>
              <a:t>Vypadalo to jako náhoda.	        Byl to úmysl.</a:t>
            </a:r>
          </a:p>
          <a:p>
            <a:pPr marL="0" indent="0">
              <a:buNone/>
            </a:pPr>
            <a:r>
              <a:rPr lang="cs-CZ" sz="2400" dirty="0"/>
              <a:t>Vypadalo to jako náhoda, </a:t>
            </a:r>
            <a:r>
              <a:rPr lang="cs-CZ" sz="2400" dirty="0">
                <a:solidFill>
                  <a:srgbClr val="FF0000"/>
                </a:solidFill>
              </a:rPr>
              <a:t>avšak</a:t>
            </a:r>
            <a:r>
              <a:rPr lang="cs-CZ" sz="2400" dirty="0"/>
              <a:t> byl to úmysl.</a:t>
            </a:r>
          </a:p>
          <a:p>
            <a:pPr marL="0" indent="0">
              <a:buNone/>
            </a:pPr>
            <a:r>
              <a:rPr lang="cs-CZ" sz="2400" dirty="0"/>
              <a:t>Vlak supěl do kopce.		         Před tunelem zahoukal.</a:t>
            </a:r>
          </a:p>
          <a:p>
            <a:pPr marL="0" indent="0">
              <a:buNone/>
            </a:pPr>
            <a:r>
              <a:rPr lang="cs-CZ" sz="2400" dirty="0"/>
              <a:t>Vlak supěl do kopce </a:t>
            </a:r>
            <a:r>
              <a:rPr lang="cs-CZ" sz="2400" dirty="0">
                <a:solidFill>
                  <a:srgbClr val="FF0000"/>
                </a:solidFill>
              </a:rPr>
              <a:t>a</a:t>
            </a:r>
            <a:r>
              <a:rPr lang="cs-CZ" sz="2400" dirty="0"/>
              <a:t> před tunelem zahoukal.</a:t>
            </a:r>
          </a:p>
          <a:p>
            <a:pPr marL="0" indent="0">
              <a:buNone/>
            </a:pPr>
            <a:r>
              <a:rPr lang="cs-CZ" sz="2400" dirty="0"/>
              <a:t>Bylo hezky.				         Šli jsme na výlet.</a:t>
            </a:r>
          </a:p>
          <a:p>
            <a:pPr marL="0" indent="0">
              <a:buNone/>
            </a:pPr>
            <a:r>
              <a:rPr lang="cs-CZ" sz="2400" dirty="0"/>
              <a:t>Bylo hezky, </a:t>
            </a:r>
            <a:r>
              <a:rPr lang="cs-CZ" sz="2400" dirty="0">
                <a:solidFill>
                  <a:srgbClr val="FF0000"/>
                </a:solidFill>
              </a:rPr>
              <a:t>a proto </a:t>
            </a:r>
            <a:r>
              <a:rPr lang="cs-CZ" sz="2400" dirty="0"/>
              <a:t>jsme šli na výlet.</a:t>
            </a:r>
          </a:p>
          <a:p>
            <a:pPr marL="0" indent="0">
              <a:buNone/>
            </a:pPr>
            <a:r>
              <a:rPr lang="cs-CZ" sz="2400" dirty="0"/>
              <a:t>Uklidíš pokoj.			         Nepůjdeš ven.</a:t>
            </a:r>
          </a:p>
          <a:p>
            <a:pPr marL="0" indent="0">
              <a:buNone/>
            </a:pPr>
            <a:r>
              <a:rPr lang="cs-CZ" sz="2400" dirty="0"/>
              <a:t>Uklidíš pokoj, </a:t>
            </a:r>
            <a:r>
              <a:rPr lang="cs-CZ" sz="2400" dirty="0">
                <a:solidFill>
                  <a:srgbClr val="FF0000"/>
                </a:solidFill>
              </a:rPr>
              <a:t>nebo</a:t>
            </a:r>
            <a:r>
              <a:rPr lang="cs-CZ" sz="2400" dirty="0"/>
              <a:t> nepůjdeš ven.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9630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Motiv Office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551</Words>
  <Application>Microsoft Office PowerPoint</Application>
  <PresentationFormat>Předvádění na obrazovce 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Spojovací výrazy  v souvětí</vt:lpstr>
      <vt:lpstr>Spojovací výrazy</vt:lpstr>
      <vt:lpstr>Spojky souřadicí</vt:lpstr>
      <vt:lpstr>Spojky podřadicí</vt:lpstr>
      <vt:lpstr>Spojovací výrazy souřadicí</vt:lpstr>
      <vt:lpstr>Spojovací výrazy podřadicí</vt:lpstr>
      <vt:lpstr>Doplň spojovací výrazy a označ je (S), (P) </vt:lpstr>
      <vt:lpstr>Spoj věty do souvětí souřadicími spojovacími výrazy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Světluše Pospíšilová</cp:lastModifiedBy>
  <cp:revision>57</cp:revision>
  <dcterms:created xsi:type="dcterms:W3CDTF">2011-03-22T17:13:23Z</dcterms:created>
  <dcterms:modified xsi:type="dcterms:W3CDTF">2021-04-17T18:06:50Z</dcterms:modified>
</cp:coreProperties>
</file>